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6858000" cy="9906000" type="A4"/>
  <p:notesSz cx="6807200" cy="9939338"/>
  <p:defaultTextStyle>
    <a:defPPr>
      <a:defRPr lang="ja-JP"/>
    </a:defPPr>
    <a:lvl1pPr marL="0" algn="l" defTabSz="9142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9142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84" algn="l" defTabSz="9142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27" algn="l" defTabSz="9142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69" algn="l" defTabSz="9142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11" algn="l" defTabSz="9142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53" algn="l" defTabSz="9142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996" algn="l" defTabSz="9142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38" algn="l" defTabSz="9142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111"/>
    <a:srgbClr val="080808"/>
    <a:srgbClr val="6DBB85"/>
    <a:srgbClr val="438F5B"/>
    <a:srgbClr val="BD4391"/>
    <a:srgbClr val="5AB275"/>
    <a:srgbClr val="A5398E"/>
    <a:srgbClr val="474229"/>
    <a:srgbClr val="4B9F65"/>
    <a:srgbClr val="FD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2" autoAdjust="0"/>
    <p:restoredTop sz="94660"/>
  </p:normalViewPr>
  <p:slideViewPr>
    <p:cSldViewPr>
      <p:cViewPr varScale="1">
        <p:scale>
          <a:sx n="48" d="100"/>
          <a:sy n="48" d="100"/>
        </p:scale>
        <p:origin x="2256" y="54"/>
      </p:cViewPr>
      <p:guideLst>
        <p:guide orient="horz" pos="31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786" cy="496966"/>
          </a:xfrm>
          <a:prstGeom prst="rect">
            <a:avLst/>
          </a:prstGeom>
        </p:spPr>
        <p:txBody>
          <a:bodyPr vert="horz" lIns="91538" tIns="45768" rIns="91538" bIns="4576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6" cy="496966"/>
          </a:xfrm>
          <a:prstGeom prst="rect">
            <a:avLst/>
          </a:prstGeom>
        </p:spPr>
        <p:txBody>
          <a:bodyPr vert="horz" lIns="91538" tIns="45768" rIns="91538" bIns="45768" rtlCol="0"/>
          <a:lstStyle>
            <a:lvl1pPr algn="r">
              <a:defRPr sz="1100"/>
            </a:lvl1pPr>
          </a:lstStyle>
          <a:p>
            <a:fld id="{2BB1190B-596D-4EEC-B07C-81DDC7929FCC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8" tIns="45768" rIns="91538" bIns="4576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9"/>
            <a:ext cx="5445760" cy="4472703"/>
          </a:xfrm>
          <a:prstGeom prst="rect">
            <a:avLst/>
          </a:prstGeom>
        </p:spPr>
        <p:txBody>
          <a:bodyPr vert="horz" lIns="91538" tIns="45768" rIns="91538" bIns="4576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8"/>
            <a:ext cx="2949786" cy="496966"/>
          </a:xfrm>
          <a:prstGeom prst="rect">
            <a:avLst/>
          </a:prstGeom>
        </p:spPr>
        <p:txBody>
          <a:bodyPr vert="horz" lIns="91538" tIns="45768" rIns="91538" bIns="4576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6" cy="496966"/>
          </a:xfrm>
          <a:prstGeom prst="rect">
            <a:avLst/>
          </a:prstGeom>
        </p:spPr>
        <p:txBody>
          <a:bodyPr vert="horz" lIns="91538" tIns="45768" rIns="91538" bIns="45768" rtlCol="0" anchor="b"/>
          <a:lstStyle>
            <a:lvl1pPr algn="r">
              <a:defRPr sz="1100"/>
            </a:lvl1pPr>
          </a:lstStyle>
          <a:p>
            <a:fld id="{F8F38283-F3C8-4E7B-907A-BA71BE3534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106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91428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84" algn="l" defTabSz="91428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27" algn="l" defTabSz="91428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69" algn="l" defTabSz="91428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11" algn="l" defTabSz="91428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53" algn="l" defTabSz="91428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96" algn="l" defTabSz="91428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38" algn="l" defTabSz="91428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38283-F3C8-4E7B-907A-BA71BE35341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790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3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1FFE8-BF5C-4152-8D96-5481A7B1C759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BCF7-9E57-488F-BAF5-7D7EFC88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29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1FFE8-BF5C-4152-8D96-5481A7B1C759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BCF7-9E57-488F-BAF5-7D7EFC88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0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1" y="396702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1FFE8-BF5C-4152-8D96-5481A7B1C759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BCF7-9E57-488F-BAF5-7D7EFC88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92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1FFE8-BF5C-4152-8D96-5481A7B1C759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BCF7-9E57-488F-BAF5-7D7EFC88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91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1FFE8-BF5C-4152-8D96-5481A7B1C759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BCF7-9E57-488F-BAF5-7D7EFC88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1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1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1FFE8-BF5C-4152-8D96-5481A7B1C759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BCF7-9E57-488F-BAF5-7D7EFC88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12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17387"/>
            <a:ext cx="3030141" cy="924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3" indent="0">
              <a:buNone/>
              <a:defRPr sz="2000" b="1"/>
            </a:lvl2pPr>
            <a:lvl3pPr marL="914284" indent="0">
              <a:buNone/>
              <a:defRPr sz="1800" b="1"/>
            </a:lvl3pPr>
            <a:lvl4pPr marL="1371427" indent="0">
              <a:buNone/>
              <a:defRPr sz="1600" b="1"/>
            </a:lvl4pPr>
            <a:lvl5pPr marL="1828569" indent="0">
              <a:buNone/>
              <a:defRPr sz="1600" b="1"/>
            </a:lvl5pPr>
            <a:lvl6pPr marL="2285711" indent="0">
              <a:buNone/>
              <a:defRPr sz="1600" b="1"/>
            </a:lvl6pPr>
            <a:lvl7pPr marL="2742853" indent="0">
              <a:buNone/>
              <a:defRPr sz="1600" b="1"/>
            </a:lvl7pPr>
            <a:lvl8pPr marL="3199996" indent="0">
              <a:buNone/>
              <a:defRPr sz="1600" b="1"/>
            </a:lvl8pPr>
            <a:lvl9pPr marL="3657138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7"/>
            <a:ext cx="3031331" cy="924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3" indent="0">
              <a:buNone/>
              <a:defRPr sz="2000" b="1"/>
            </a:lvl2pPr>
            <a:lvl3pPr marL="914284" indent="0">
              <a:buNone/>
              <a:defRPr sz="1800" b="1"/>
            </a:lvl3pPr>
            <a:lvl4pPr marL="1371427" indent="0">
              <a:buNone/>
              <a:defRPr sz="1600" b="1"/>
            </a:lvl4pPr>
            <a:lvl5pPr marL="1828569" indent="0">
              <a:buNone/>
              <a:defRPr sz="1600" b="1"/>
            </a:lvl5pPr>
            <a:lvl6pPr marL="2285711" indent="0">
              <a:buNone/>
              <a:defRPr sz="1600" b="1"/>
            </a:lvl6pPr>
            <a:lvl7pPr marL="2742853" indent="0">
              <a:buNone/>
              <a:defRPr sz="1600" b="1"/>
            </a:lvl7pPr>
            <a:lvl8pPr marL="3199996" indent="0">
              <a:buNone/>
              <a:defRPr sz="1600" b="1"/>
            </a:lvl8pPr>
            <a:lvl9pPr marL="3657138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1FFE8-BF5C-4152-8D96-5481A7B1C759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BCF7-9E57-488F-BAF5-7D7EFC88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32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1FFE8-BF5C-4152-8D96-5481A7B1C759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BCF7-9E57-488F-BAF5-7D7EFC88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31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1FFE8-BF5C-4152-8D96-5481A7B1C759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BCF7-9E57-488F-BAF5-7D7EFC88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84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43" indent="0">
              <a:buNone/>
              <a:defRPr sz="1200"/>
            </a:lvl2pPr>
            <a:lvl3pPr marL="914284" indent="0">
              <a:buNone/>
              <a:defRPr sz="1000"/>
            </a:lvl3pPr>
            <a:lvl4pPr marL="1371427" indent="0">
              <a:buNone/>
              <a:defRPr sz="900"/>
            </a:lvl4pPr>
            <a:lvl5pPr marL="1828569" indent="0">
              <a:buNone/>
              <a:defRPr sz="900"/>
            </a:lvl5pPr>
            <a:lvl6pPr marL="2285711" indent="0">
              <a:buNone/>
              <a:defRPr sz="900"/>
            </a:lvl6pPr>
            <a:lvl7pPr marL="2742853" indent="0">
              <a:buNone/>
              <a:defRPr sz="900"/>
            </a:lvl7pPr>
            <a:lvl8pPr marL="3199996" indent="0">
              <a:buNone/>
              <a:defRPr sz="900"/>
            </a:lvl8pPr>
            <a:lvl9pPr marL="3657138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1FFE8-BF5C-4152-8D96-5481A7B1C759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BCF7-9E57-488F-BAF5-7D7EFC88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10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43" indent="0">
              <a:buNone/>
              <a:defRPr sz="2800"/>
            </a:lvl2pPr>
            <a:lvl3pPr marL="914284" indent="0">
              <a:buNone/>
              <a:defRPr sz="2400"/>
            </a:lvl3pPr>
            <a:lvl4pPr marL="1371427" indent="0">
              <a:buNone/>
              <a:defRPr sz="2000"/>
            </a:lvl4pPr>
            <a:lvl5pPr marL="1828569" indent="0">
              <a:buNone/>
              <a:defRPr sz="2000"/>
            </a:lvl5pPr>
            <a:lvl6pPr marL="2285711" indent="0">
              <a:buNone/>
              <a:defRPr sz="2000"/>
            </a:lvl6pPr>
            <a:lvl7pPr marL="2742853" indent="0">
              <a:buNone/>
              <a:defRPr sz="2000"/>
            </a:lvl7pPr>
            <a:lvl8pPr marL="3199996" indent="0">
              <a:buNone/>
              <a:defRPr sz="2000"/>
            </a:lvl8pPr>
            <a:lvl9pPr marL="3657138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43" indent="0">
              <a:buNone/>
              <a:defRPr sz="1200"/>
            </a:lvl2pPr>
            <a:lvl3pPr marL="914284" indent="0">
              <a:buNone/>
              <a:defRPr sz="1000"/>
            </a:lvl3pPr>
            <a:lvl4pPr marL="1371427" indent="0">
              <a:buNone/>
              <a:defRPr sz="900"/>
            </a:lvl4pPr>
            <a:lvl5pPr marL="1828569" indent="0">
              <a:buNone/>
              <a:defRPr sz="900"/>
            </a:lvl5pPr>
            <a:lvl6pPr marL="2285711" indent="0">
              <a:buNone/>
              <a:defRPr sz="900"/>
            </a:lvl6pPr>
            <a:lvl7pPr marL="2742853" indent="0">
              <a:buNone/>
              <a:defRPr sz="900"/>
            </a:lvl7pPr>
            <a:lvl8pPr marL="3199996" indent="0">
              <a:buNone/>
              <a:defRPr sz="900"/>
            </a:lvl8pPr>
            <a:lvl9pPr marL="3657138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1FFE8-BF5C-4152-8D96-5481A7B1C759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BCF7-9E57-488F-BAF5-7D7EFC88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74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1" y="396702"/>
            <a:ext cx="6172200" cy="1651000"/>
          </a:xfrm>
          <a:prstGeom prst="rect">
            <a:avLst/>
          </a:prstGeom>
        </p:spPr>
        <p:txBody>
          <a:bodyPr vert="horz" lIns="91428" tIns="45715" rIns="91428" bIns="4571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311401"/>
            <a:ext cx="6172200" cy="6537502"/>
          </a:xfrm>
          <a:prstGeom prst="rect">
            <a:avLst/>
          </a:prstGeom>
        </p:spPr>
        <p:txBody>
          <a:bodyPr vert="horz" lIns="91428" tIns="45715" rIns="91428" bIns="4571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1" y="9181396"/>
            <a:ext cx="1600200" cy="527404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1FFE8-BF5C-4152-8D96-5481A7B1C759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4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1" y="9181396"/>
            <a:ext cx="1600200" cy="527404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8BCF7-9E57-488F-BAF5-7D7EFC88CC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29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8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7" indent="-342857" algn="l" defTabSz="91428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6" indent="-285714" algn="l" defTabSz="91428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6" indent="-228571" algn="l" defTabSz="91428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98" indent="-228571" algn="l" defTabSz="91428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0" indent="-228571" algn="l" defTabSz="91428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2" indent="-228571" algn="l" defTabSz="91428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24" indent="-228571" algn="l" defTabSz="91428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67" indent="-228571" algn="l" defTabSz="91428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08" indent="-228571" algn="l" defTabSz="91428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8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4" algn="l" defTabSz="91428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7" algn="l" defTabSz="91428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69" algn="l" defTabSz="91428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1" algn="l" defTabSz="91428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3" algn="l" defTabSz="91428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96" algn="l" defTabSz="91428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38" algn="l" defTabSz="91428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2393" y="-61852"/>
            <a:ext cx="4684130" cy="633342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  <p:sp>
        <p:nvSpPr>
          <p:cNvPr id="6" name="正方形/長方形 5"/>
          <p:cNvSpPr/>
          <p:nvPr/>
        </p:nvSpPr>
        <p:spPr>
          <a:xfrm>
            <a:off x="5580" y="5350538"/>
            <a:ext cx="3443708" cy="2264712"/>
          </a:xfrm>
          <a:prstGeom prst="rect">
            <a:avLst/>
          </a:prstGeom>
          <a:noFill/>
        </p:spPr>
        <p:txBody>
          <a:bodyPr wrap="square" lIns="91428" tIns="45715" rIns="91428" bIns="45715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600" b="1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▶お申し込み方法</a:t>
            </a:r>
            <a:endParaRPr lang="en-US" altLang="ja-JP" sz="1600" b="1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100"/>
              </a:lnSpc>
            </a:pPr>
            <a:endParaRPr lang="en-US" altLang="ja-JP" sz="1200" b="1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申込期間：</a:t>
            </a:r>
            <a:r>
              <a:rPr lang="ja-JP" altLang="en-US" sz="1100" b="1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７月１１日（金）～７月２１日（月）</a:t>
            </a:r>
            <a:endParaRPr lang="en-US" altLang="ja-JP" sz="1100" b="1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</a:t>
            </a:r>
            <a:r>
              <a:rPr lang="en-US" altLang="ja-JP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先着順で最大２４チームまで</a:t>
            </a:r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対      象：中区在住・在勤・在学者</a:t>
            </a:r>
            <a:r>
              <a:rPr lang="ja-JP" altLang="en-US" sz="11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</a:t>
            </a: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小学生以上</a:t>
            </a:r>
            <a:r>
              <a:rPr lang="ja-JP" altLang="en-US" sz="11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</a:t>
            </a:r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参 加 料 ：大人３００円、中学生以下２００円</a:t>
            </a:r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</a:t>
            </a:r>
            <a:r>
              <a:rPr lang="en-US" altLang="ja-JP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保険含む</a:t>
            </a:r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</a:t>
            </a:r>
            <a:r>
              <a:rPr lang="en-US" altLang="ja-JP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当日受付にてお支払いください</a:t>
            </a:r>
            <a:endParaRPr lang="en-US" altLang="ja-JP" sz="9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000" dirty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-636745" y="4343385"/>
            <a:ext cx="7994227" cy="91819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91428" tIns="45715" rIns="91428" bIns="45715">
            <a:spAutoFit/>
          </a:bodyPr>
          <a:lstStyle/>
          <a:p>
            <a:r>
              <a:rPr lang="ja-JP" altLang="en-US" sz="27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     </a:t>
            </a:r>
            <a:r>
              <a:rPr lang="ja-JP" altLang="en-US" sz="27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開催日時：８月</a:t>
            </a:r>
            <a:r>
              <a:rPr lang="en-US" altLang="ja-JP" sz="27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27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7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7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7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7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９時</a:t>
            </a:r>
            <a:r>
              <a:rPr lang="ja-JP" altLang="en-US" sz="27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7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27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時頃</a:t>
            </a:r>
            <a:endParaRPr lang="en-US" altLang="ja-JP" sz="2700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7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     場　　所：中スポーツセンター第１体育室</a:t>
            </a:r>
            <a:endParaRPr lang="en-US" altLang="ja-JP" sz="2700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989282" y="2876856"/>
            <a:ext cx="4816018" cy="1438845"/>
          </a:xfrm>
          <a:prstGeom prst="rect">
            <a:avLst/>
          </a:prstGeom>
          <a:noFill/>
          <a:ln>
            <a:noFill/>
          </a:ln>
        </p:spPr>
        <p:txBody>
          <a:bodyPr wrap="square" lIns="91428" tIns="45715" rIns="91428" bIns="45715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900" dirty="0" smtClean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「ペタンク」というスポーツ、ご存じですか？　ペタンクはフランス生まれのスポーツで、目標球（ビュット）にボールをより近づけられるかどうかを競います。毎年開催している</a:t>
            </a:r>
            <a:endParaRPr lang="en-US" altLang="ja-JP" sz="900" dirty="0" smtClean="0">
              <a:ln w="9525" cmpd="sng">
                <a:noFill/>
                <a:prstDash val="solid"/>
              </a:ln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900" dirty="0" smtClean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　交流大会には子どもや大人</a:t>
            </a:r>
            <a:r>
              <a:rPr lang="ja-JP" altLang="en-US" sz="900" dirty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、</a:t>
            </a:r>
            <a:r>
              <a:rPr lang="ja-JP" altLang="en-US" sz="900" dirty="0" smtClean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障害の有無にかかわらず多くの方が参加さ</a:t>
            </a:r>
            <a:endParaRPr lang="en-US" altLang="ja-JP" sz="900" dirty="0" smtClean="0">
              <a:ln w="9525" cmpd="sng">
                <a:noFill/>
                <a:prstDash val="solid"/>
              </a:ln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900" dirty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900" dirty="0" smtClean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れ、ペタンクを通して和気あいあいと交流しています。</a:t>
            </a:r>
            <a:endParaRPr lang="en-US" altLang="ja-JP" sz="900" dirty="0" smtClean="0">
              <a:ln w="9525" cmpd="sng">
                <a:noFill/>
                <a:prstDash val="solid"/>
              </a:ln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900" dirty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900" dirty="0" smtClean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「初めてペタンクをする」という方でも楽しめるよう様々な工夫をしています</a:t>
            </a:r>
            <a:endParaRPr lang="en-US" altLang="ja-JP" sz="900" dirty="0" smtClean="0">
              <a:ln w="9525" cmpd="sng">
                <a:noFill/>
                <a:prstDash val="solid"/>
              </a:ln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900" dirty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900" dirty="0" smtClean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の</a:t>
            </a:r>
            <a:r>
              <a:rPr lang="ja-JP" altLang="en-US" sz="900" dirty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で、ぜひぜひお友達やご家族を誘ってお気軽</a:t>
            </a:r>
            <a:r>
              <a:rPr lang="ja-JP" altLang="en-US" sz="900" dirty="0" smtClean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にご参加ください！</a:t>
            </a:r>
            <a:endParaRPr lang="en-US" altLang="ja-JP" sz="900" dirty="0" smtClean="0">
              <a:ln w="9525" cmpd="sng">
                <a:noFill/>
                <a:prstDash val="solid"/>
              </a:ln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900" dirty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900" dirty="0" smtClean="0">
                <a:ln w="9525" cmpd="sng">
                  <a:noFill/>
                  <a:prstDash val="solid"/>
                </a:ln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参加賞や優勝賞品もご用意しております★</a:t>
            </a:r>
            <a:endParaRPr lang="en-US" altLang="ja-JP" sz="900" dirty="0" smtClean="0">
              <a:ln w="9525" cmpd="sng">
                <a:noFill/>
                <a:prstDash val="solid"/>
              </a:ln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>
            <a:off x="3429000" y="5350538"/>
            <a:ext cx="12045" cy="455546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76012" y="7120195"/>
            <a:ext cx="3415393" cy="2941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b="1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▶お問い合わせ先</a:t>
            </a:r>
            <a:endParaRPr lang="en-US" altLang="ja-JP" sz="1600" b="1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300"/>
              </a:lnSpc>
            </a:pPr>
            <a:endParaRPr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中区さわやかスポーツ普及委員会事務局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TEL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：</a:t>
            </a:r>
            <a:r>
              <a:rPr lang="ja-JP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０８０－４６５４－５１８９</a:t>
            </a:r>
            <a:endParaRPr lang="en-US" altLang="ja-JP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</a:t>
            </a:r>
            <a:r>
              <a:rPr lang="en-US" altLang="ja-JP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FAX</a:t>
            </a:r>
            <a:r>
              <a:rPr lang="ja-JP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：０４５－６４０－００２４</a:t>
            </a:r>
            <a:endParaRPr lang="en-US" altLang="ja-JP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600"/>
              </a:lnSpc>
            </a:pPr>
            <a:endParaRPr lang="en-US" altLang="ja-JP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600"/>
              </a:lnSpc>
            </a:pPr>
            <a:endParaRPr lang="en-US" altLang="ja-JP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600"/>
              </a:lnSpc>
            </a:pPr>
            <a:endParaRPr lang="en-US" altLang="ja-JP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200"/>
              </a:lnSpc>
            </a:pP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★</a:t>
            </a:r>
            <a:r>
              <a:rPr lang="ja-JP" altLang="en-US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個人情報の取扱いについて★</a:t>
            </a:r>
            <a:endParaRPr lang="en-US" altLang="ja-JP" sz="500" kern="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１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事業者の名称・・・　公益財団法人　横浜市スポーツ協会</a:t>
            </a:r>
          </a:p>
          <a:p>
            <a:pPr marL="104775" indent="-104775" algn="just">
              <a:spcAft>
                <a:spcPts val="0"/>
              </a:spcAft>
            </a:pP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２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個人情報の利用目的・・・　ご記入いただいた個人情報は、</a:t>
            </a:r>
            <a:r>
              <a:rPr lang="ja-JP" altLang="en-US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お申込みイベントにかかる参加の当落</a:t>
            </a: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や</a:t>
            </a:r>
            <a:endParaRPr lang="en-US" altLang="ja-JP" sz="500" kern="1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104775" indent="-104775" algn="just">
              <a:spcAft>
                <a:spcPts val="0"/>
              </a:spcAft>
            </a:pP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en-US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開催</a:t>
            </a:r>
            <a:r>
              <a:rPr lang="ja-JP" altLang="en-US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中止等の連絡、参加料管理、名簿作成、健康状態把握、傷害保険加入、新規教室及び</a:t>
            </a: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イベント事</a:t>
            </a:r>
            <a:endParaRPr lang="en-US" altLang="ja-JP" sz="500" kern="1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104775" indent="-104775" algn="just">
              <a:spcAft>
                <a:spcPts val="0"/>
              </a:spcAft>
            </a:pP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en-US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業</a:t>
            </a:r>
            <a:r>
              <a:rPr lang="ja-JP" altLang="en-US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のご案内のために利用します。</a:t>
            </a:r>
            <a:endParaRPr lang="ja-JP" altLang="ja-JP" sz="500" kern="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104775" indent="-104775" algn="just">
              <a:spcAft>
                <a:spcPts val="0"/>
              </a:spcAft>
            </a:pP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３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個人情報の第三者提供について・・・　ご記入いただいた個人情報を、第三者へ提供知ることは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あり</a:t>
            </a:r>
            <a:endParaRPr lang="en-US" altLang="ja-JP" sz="500" kern="1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104775" indent="-104775" algn="just">
              <a:spcAft>
                <a:spcPts val="0"/>
              </a:spcAft>
            </a:pPr>
            <a:r>
              <a:rPr lang="ja-JP" altLang="en-US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ません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。</a:t>
            </a:r>
          </a:p>
          <a:p>
            <a:pPr marL="104775" indent="-104775" algn="just">
              <a:spcAft>
                <a:spcPts val="0"/>
              </a:spcAft>
            </a:pP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４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個人情報の取り扱いの委託について・・・　ご記入いただきました個人情報の取扱について委託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する</a:t>
            </a:r>
            <a:endParaRPr lang="en-US" altLang="ja-JP" sz="500" kern="1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104775" indent="-104775" algn="just">
              <a:spcAft>
                <a:spcPts val="0"/>
              </a:spcAft>
            </a:pPr>
            <a:r>
              <a:rPr lang="ja-JP" altLang="en-US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こと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はありません。</a:t>
            </a:r>
          </a:p>
          <a:p>
            <a:pPr marL="104775" indent="-104775" algn="just">
              <a:spcAft>
                <a:spcPts val="0"/>
              </a:spcAft>
            </a:pP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５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個人情報の開示等問会わせについて・・・　当協会が保有する個人情報の利用目的の通知・開示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・内</a:t>
            </a:r>
            <a:endParaRPr lang="en-US" altLang="ja-JP" sz="500" kern="1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104775" indent="-104775" algn="just">
              <a:spcAft>
                <a:spcPts val="0"/>
              </a:spcAft>
            </a:pPr>
            <a:r>
              <a:rPr lang="ja-JP" altLang="en-US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容の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訂正・追加または削除・利用の停止・消去および第三者への提供の停止に応じる窓口は、７の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問</a:t>
            </a:r>
            <a:endParaRPr lang="en-US" altLang="ja-JP" sz="500" kern="1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104775" indent="-104775" algn="just">
              <a:spcAft>
                <a:spcPts val="0"/>
              </a:spcAft>
            </a:pPr>
            <a:r>
              <a:rPr lang="ja-JP" altLang="en-US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会わせ先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と同じです。</a:t>
            </a:r>
          </a:p>
          <a:p>
            <a:pPr marL="104775" indent="-104775" algn="just">
              <a:spcAft>
                <a:spcPts val="0"/>
              </a:spcAft>
            </a:pP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６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個人情報をご提供いただけない場合の取扱い・・・　必要事項をご記入いただけない場合、ご利用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を</a:t>
            </a:r>
            <a:endParaRPr lang="en-US" altLang="ja-JP" sz="500" kern="1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104775" indent="-104775" algn="just">
              <a:spcAft>
                <a:spcPts val="0"/>
              </a:spcAft>
            </a:pPr>
            <a:r>
              <a:rPr lang="ja-JP" altLang="en-US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お断り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する場合があります。</a:t>
            </a:r>
          </a:p>
          <a:p>
            <a:pPr algn="just">
              <a:spcAft>
                <a:spcPts val="0"/>
              </a:spcAft>
            </a:pP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７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当協会の個人情報に関する苦情、相談等の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問い合わせ先</a:t>
            </a:r>
            <a:endParaRPr lang="en-US" altLang="ja-JP" sz="500" kern="1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ja-JP" sz="500" kern="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■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個人情報保護管理責任者　公益財団法人横浜市スポーツ協会　事務局長</a:t>
            </a:r>
          </a:p>
          <a:p>
            <a:pPr algn="just">
              <a:spcAft>
                <a:spcPts val="0"/>
              </a:spcAft>
            </a:pPr>
            <a:r>
              <a:rPr lang="ja-JP" altLang="en-US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500" kern="1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■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お問い合わせ窓口　総務部総務課　電話</a:t>
            </a:r>
            <a:r>
              <a:rPr lang="en-US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045-640-0011</a:t>
            </a:r>
            <a:r>
              <a:rPr lang="ja-JP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500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FAX045-640-0021</a:t>
            </a:r>
            <a:endParaRPr lang="ja-JP" altLang="ja-JP" sz="500" kern="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endParaRPr lang="ja-JP" altLang="en-US" sz="9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472359" y="5206573"/>
            <a:ext cx="3529670" cy="2067222"/>
          </a:xfrm>
          <a:prstGeom prst="rect">
            <a:avLst/>
          </a:prstGeom>
          <a:noFill/>
        </p:spPr>
        <p:txBody>
          <a:bodyPr wrap="square" lIns="91428" tIns="45715" rIns="91428" bIns="45715">
            <a:spAutoFit/>
          </a:bodyPr>
          <a:lstStyle/>
          <a:p>
            <a:pPr>
              <a:lnSpc>
                <a:spcPts val="1000"/>
              </a:lnSpc>
            </a:pPr>
            <a:endParaRPr lang="en-US" altLang="ja-JP" sz="800" dirty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備考：</a:t>
            </a:r>
            <a:r>
              <a:rPr lang="ja-JP" altLang="en-US" sz="10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sz="10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9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・メールを受け取ったら「受付完了メール」をお送りします。</a:t>
            </a:r>
            <a:endParaRPr lang="en-US" altLang="ja-JP" sz="9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9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9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申し込みから５日経っても返事がない場合は、お問い合わせ</a:t>
            </a:r>
            <a:endParaRPr lang="en-US" altLang="ja-JP" sz="9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9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9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先に記載の電話番号までご連絡ください。</a:t>
            </a:r>
            <a:endParaRPr lang="en-US" altLang="ja-JP" sz="9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9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</a:t>
            </a:r>
            <a:r>
              <a:rPr lang="ja-JP" altLang="en-US" sz="9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メールでの申し込みが難しいという方は、</a:t>
            </a:r>
            <a:r>
              <a:rPr lang="ja-JP" altLang="en-US" sz="9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下記</a:t>
            </a:r>
            <a:r>
              <a:rPr lang="ja-JP" altLang="en-US" sz="9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問い合わせ先　　</a:t>
            </a:r>
            <a:endParaRPr lang="en-US" altLang="ja-JP" sz="9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9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9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に記載の</a:t>
            </a:r>
            <a:r>
              <a:rPr lang="en-US" altLang="ja-JP" sz="9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FAX</a:t>
            </a:r>
            <a:r>
              <a:rPr lang="ja-JP" altLang="en-US" sz="9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まで、必要事項を記載しお送りください。</a:t>
            </a:r>
            <a:endParaRPr lang="en-US" altLang="ja-JP" sz="9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9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9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受け取り次第、⑤で記載いただいたお電話に受付完了連絡を</a:t>
            </a:r>
            <a:endParaRPr lang="en-US" altLang="ja-JP" sz="9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9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いたします。　</a:t>
            </a:r>
            <a:endParaRPr lang="en-US" altLang="ja-JP" sz="9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9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・そのほかご不明な点ございましたらお問い合せください。</a:t>
            </a:r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" name="減算 3"/>
          <p:cNvSpPr/>
          <p:nvPr/>
        </p:nvSpPr>
        <p:spPr>
          <a:xfrm rot="3777531">
            <a:off x="64963" y="146210"/>
            <a:ext cx="345471" cy="141601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34707" y="57549"/>
            <a:ext cx="3488134" cy="318924"/>
          </a:xfrm>
          <a:prstGeom prst="rect">
            <a:avLst/>
          </a:prstGeom>
          <a:noFill/>
        </p:spPr>
        <p:txBody>
          <a:bodyPr wrap="none" lIns="0" tIns="72000" rIns="0" bIns="0" anchor="ctr" anchorCtr="1">
            <a:spAutoFit/>
          </a:bodyPr>
          <a:lstStyle/>
          <a:p>
            <a:pPr algn="ctr"/>
            <a:r>
              <a:rPr lang="ja-JP" altLang="en-US" sz="1600" b="1" dirty="0" smtClean="0">
                <a:ln w="50800">
                  <a:noFill/>
                  <a:prstDash val="solid"/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中区さわやかスポーツ普及委員会主催</a:t>
            </a:r>
            <a:endParaRPr lang="ja-JP" altLang="en-US" sz="1600" b="1" cap="none" spc="0" dirty="0">
              <a:ln w="50800">
                <a:noFill/>
                <a:prstDash val="solid"/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-3220" y="7041232"/>
            <a:ext cx="3648244" cy="3480430"/>
          </a:xfrm>
          <a:prstGeom prst="rect">
            <a:avLst/>
          </a:prstGeom>
          <a:noFill/>
        </p:spPr>
        <p:txBody>
          <a:bodyPr wrap="square" lIns="91428" tIns="45715" rIns="91428" bIns="45715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申込方法：</a:t>
            </a:r>
            <a:r>
              <a:rPr lang="ja-JP" altLang="en-US" sz="1100" b="1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メール申し込み</a:t>
            </a:r>
            <a:endParaRPr lang="en-US" altLang="ja-JP" sz="1100" b="1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100" u="sng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下記</a:t>
            </a:r>
            <a:r>
              <a:rPr lang="ja-JP" altLang="en-US" sz="1100" u="sng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必要事項①～⑤を本文</a:t>
            </a:r>
            <a:r>
              <a:rPr lang="ja-JP" altLang="en-US" sz="1100" u="sng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に記入のうえ、</a:t>
            </a:r>
            <a:endParaRPr lang="en-US" altLang="ja-JP" sz="1100" u="sng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100" u="sng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申し込み先メールアドレス宛に送付してください</a:t>
            </a:r>
            <a:endParaRPr lang="en-US" altLang="ja-JP" sz="1100" u="sng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en-US" altLang="ja-JP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【</a:t>
            </a: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必要事項</a:t>
            </a:r>
            <a:r>
              <a:rPr lang="en-US" altLang="ja-JP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】</a:t>
            </a:r>
            <a:endParaRPr lang="en-US" altLang="ja-JP" sz="1100" dirty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①申し込み大会名「中区ペタンク交流大会」</a:t>
            </a:r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②チーム名（ふりがな）</a:t>
            </a:r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③参加人数（大人、中学生以下の内訳含む）</a:t>
            </a:r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r>
              <a:rPr lang="en-US" altLang="ja-JP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最低３名、４名まで登録可能</a:t>
            </a:r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④代表者氏名・住所・郵便番号</a:t>
            </a:r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⑤当日連絡先（電話番号）</a:t>
            </a:r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800"/>
              </a:lnSpc>
            </a:pPr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8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0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申し込み先</a:t>
            </a:r>
            <a:r>
              <a:rPr lang="ja-JP" altLang="en-US" sz="10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メールアドレス：      </a:t>
            </a:r>
            <a:endParaRPr lang="en-US" altLang="ja-JP" sz="800" dirty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8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    </a:t>
            </a:r>
            <a:r>
              <a:rPr lang="ja-JP" altLang="en-US" sz="8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</a:t>
            </a:r>
            <a:r>
              <a:rPr lang="en-US" altLang="ja-JP" sz="1600" b="1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sawayaka@yspc.or.jp</a:t>
            </a:r>
            <a:endParaRPr lang="en-US" altLang="ja-JP" sz="1600" b="1" dirty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1300"/>
              </a:lnSpc>
            </a:pPr>
            <a:endParaRPr lang="en-US" altLang="ja-JP" sz="800" dirty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  　</a:t>
            </a:r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000" dirty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12776" y="1551323"/>
            <a:ext cx="6431375" cy="80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参加チーム募集します</a:t>
            </a:r>
            <a:r>
              <a:rPr lang="en-US" altLang="ja-JP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!!</a:t>
            </a:r>
            <a:endParaRPr kumimoji="1" lang="en-US" altLang="ja-JP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932429" y="77952"/>
            <a:ext cx="2304883" cy="338544"/>
          </a:xfrm>
          <a:prstGeom prst="rect">
            <a:avLst/>
          </a:prstGeom>
          <a:noFill/>
        </p:spPr>
        <p:txBody>
          <a:bodyPr wrap="square" lIns="91428" tIns="45715" rIns="91428" bIns="45715">
            <a:spAutoFit/>
          </a:bodyPr>
          <a:lstStyle/>
          <a:p>
            <a:r>
              <a:rPr lang="ja-JP" altLang="en-US" sz="8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8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共催：</a:t>
            </a:r>
            <a:r>
              <a:rPr lang="en-US" altLang="ja-JP" sz="8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</a:t>
            </a:r>
            <a:r>
              <a:rPr lang="ja-JP" altLang="en-US" sz="8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公財</a:t>
            </a:r>
            <a:r>
              <a:rPr lang="en-US" altLang="ja-JP" sz="8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)</a:t>
            </a:r>
            <a:r>
              <a:rPr lang="ja-JP" altLang="en-US" sz="8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横浜市</a:t>
            </a:r>
            <a:r>
              <a:rPr lang="ja-JP" altLang="en-US" sz="8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スポーツ</a:t>
            </a:r>
            <a:r>
              <a:rPr lang="ja-JP" altLang="en-US" sz="8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協会</a:t>
            </a:r>
            <a:endParaRPr lang="en-US" altLang="ja-JP" sz="800" dirty="0" smtClean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8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lang="en-US" altLang="ja-JP" sz="8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</a:t>
            </a:r>
            <a:r>
              <a:rPr lang="ja-JP" altLang="en-US" sz="8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後援</a:t>
            </a:r>
            <a:r>
              <a:rPr lang="ja-JP" altLang="en-US" sz="800" dirty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：中区</a:t>
            </a:r>
            <a:r>
              <a:rPr lang="ja-JP" altLang="en-US" sz="800" dirty="0" smtClean="0">
                <a:ln w="9525" cmpd="sng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役所</a:t>
            </a:r>
            <a:endParaRPr lang="en-US" altLang="ja-JP" sz="700" dirty="0">
              <a:ln w="9525" cmpd="sng">
                <a:noFill/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297409" y="2070717"/>
            <a:ext cx="45856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▶申込</a:t>
            </a:r>
            <a:r>
              <a:rPr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期間：７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/11</a:t>
            </a:r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～７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/21</a:t>
            </a:r>
            <a:endParaRPr kumimoji="1" lang="en-US" altLang="ja-JP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29631" y="9221347"/>
            <a:ext cx="2856726" cy="606126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減算 42"/>
          <p:cNvSpPr/>
          <p:nvPr/>
        </p:nvSpPr>
        <p:spPr>
          <a:xfrm rot="6792514">
            <a:off x="3759694" y="159037"/>
            <a:ext cx="345471" cy="141601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-245801" y="253672"/>
            <a:ext cx="7086415" cy="1530976"/>
            <a:chOff x="-296306" y="237382"/>
            <a:chExt cx="7086415" cy="1530976"/>
          </a:xfrm>
        </p:grpSpPr>
        <p:sp>
          <p:nvSpPr>
            <p:cNvPr id="53" name="正方形/長方形 52"/>
            <p:cNvSpPr/>
            <p:nvPr/>
          </p:nvSpPr>
          <p:spPr>
            <a:xfrm>
              <a:off x="1497875" y="251835"/>
              <a:ext cx="1055519" cy="11806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72000">
              <a:spAutoFit/>
            </a:bodyPr>
            <a:lstStyle/>
            <a:p>
              <a:pPr algn="ctr"/>
              <a:r>
                <a:rPr lang="ja-JP" altLang="en-US" sz="7200" b="1" cap="none" spc="0" dirty="0" smtClean="0">
                  <a:ln>
                    <a:solidFill>
                      <a:schemeClr val="tx1"/>
                    </a:solidFill>
                  </a:ln>
                  <a:pattFill prst="ltHorz">
                    <a:fgClr>
                      <a:schemeClr val="bg1"/>
                    </a:fgClr>
                    <a:bgClr>
                      <a:schemeClr val="tx1"/>
                    </a:bgClr>
                  </a:pattFill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ン</a:t>
              </a:r>
              <a:r>
                <a:rPr lang="ja-JP" altLang="en-US" sz="7200" b="1" dirty="0" smtClean="0">
                  <a:ln>
                    <a:solidFill>
                      <a:schemeClr val="tx1"/>
                    </a:solidFill>
                  </a:ln>
                  <a:pattFill prst="pct10">
                    <a:fgClr>
                      <a:schemeClr val="bg1"/>
                    </a:fgClr>
                    <a:bgClr>
                      <a:schemeClr val="tx1"/>
                    </a:bgClr>
                  </a:pattFill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　</a:t>
              </a:r>
              <a:endParaRPr lang="ja-JP" altLang="en-US" sz="7200" b="1" cap="none" spc="0" dirty="0">
                <a:ln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719908" y="587659"/>
              <a:ext cx="1054682" cy="11806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72000">
              <a:spAutoFit/>
            </a:bodyPr>
            <a:lstStyle/>
            <a:p>
              <a:pPr algn="ctr"/>
              <a:r>
                <a:rPr lang="ja-JP" altLang="en-US" sz="7200" b="1" dirty="0" err="1" smtClean="0">
                  <a:ln>
                    <a:solidFill>
                      <a:schemeClr val="tx1"/>
                    </a:solidFill>
                  </a:ln>
                  <a:pattFill prst="pct10">
                    <a:fgClr>
                      <a:schemeClr val="bg1"/>
                    </a:fgClr>
                    <a:bgClr>
                      <a:schemeClr val="tx1"/>
                    </a:bgClr>
                  </a:pattFill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タ</a:t>
              </a:r>
              <a:r>
                <a:rPr lang="ja-JP" altLang="en-US" sz="7200" b="1" cap="none" spc="0" dirty="0" smtClean="0">
                  <a:ln>
                    <a:solidFill>
                      <a:schemeClr val="tx1"/>
                    </a:solidFill>
                  </a:ln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　</a:t>
              </a:r>
              <a:endParaRPr lang="ja-JP" altLang="en-US" sz="7200" b="1" cap="none" spc="0" dirty="0">
                <a:ln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917516" y="572966"/>
              <a:ext cx="1534882" cy="11806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72000">
              <a:spAutoFit/>
            </a:bodyPr>
            <a:lstStyle/>
            <a:p>
              <a:pPr algn="ctr"/>
              <a:r>
                <a:rPr lang="ja-JP" altLang="en-US" sz="7200" b="1" cap="none" spc="0" dirty="0" smtClean="0">
                  <a:ln/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ク</a:t>
              </a:r>
              <a:endParaRPr lang="ja-JP" altLang="en-US" sz="7200" b="1" cap="none" spc="0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3648002" y="516808"/>
              <a:ext cx="1538687" cy="11806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72000">
              <a:spAutoFit/>
            </a:bodyPr>
            <a:lstStyle/>
            <a:p>
              <a:pPr algn="ctr"/>
              <a:r>
                <a:rPr lang="ja-JP" altLang="en-US" sz="7200" b="1" cap="none" spc="0" dirty="0" smtClean="0">
                  <a:ln>
                    <a:solidFill>
                      <a:schemeClr val="tx1"/>
                    </a:solidFill>
                  </a:ln>
                  <a:pattFill prst="pct10">
                    <a:fgClr>
                      <a:schemeClr val="bg1"/>
                    </a:fgClr>
                    <a:bgClr>
                      <a:schemeClr val="tx1"/>
                    </a:bgClr>
                  </a:pattFill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流</a:t>
              </a:r>
              <a:endParaRPr lang="ja-JP" altLang="en-US" sz="7200" b="1" cap="none" spc="0" dirty="0">
                <a:ln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5684515" y="508355"/>
              <a:ext cx="1105594" cy="11806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72000">
              <a:spAutoFit/>
            </a:bodyPr>
            <a:lstStyle/>
            <a:p>
              <a:pPr algn="ctr"/>
              <a:r>
                <a:rPr lang="ja-JP" altLang="en-US" sz="7200" b="1" cap="none" spc="0" dirty="0" smtClean="0">
                  <a:ln>
                    <a:solidFill>
                      <a:schemeClr val="tx1"/>
                    </a:solidFill>
                  </a:ln>
                  <a:pattFill prst="pct50">
                    <a:fgClr>
                      <a:schemeClr val="bg1"/>
                    </a:fgClr>
                    <a:bgClr>
                      <a:schemeClr val="tx1"/>
                    </a:bgClr>
                  </a:pattFill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会</a:t>
              </a:r>
              <a:endParaRPr lang="ja-JP" altLang="en-US" sz="7200" b="1" cap="none" spc="0" dirty="0">
                <a:ln>
                  <a:solidFill>
                    <a:schemeClr val="tx1"/>
                  </a:solidFill>
                </a:ln>
                <a:pattFill prst="pct50">
                  <a:fgClr>
                    <a:schemeClr val="bg1"/>
                  </a:fgClr>
                  <a:bgClr>
                    <a:schemeClr val="tx1"/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2877248" y="257447"/>
              <a:ext cx="1258819" cy="11806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72000">
              <a:spAutoFit/>
            </a:bodyPr>
            <a:lstStyle/>
            <a:p>
              <a:pPr algn="ctr"/>
              <a:r>
                <a:rPr lang="ja-JP" altLang="en-US" sz="7200" b="1" cap="none" spc="0" dirty="0" smtClean="0">
                  <a:ln>
                    <a:solidFill>
                      <a:schemeClr val="tx1"/>
                    </a:solidFill>
                  </a:ln>
                  <a:pattFill prst="lgGrid">
                    <a:fgClr>
                      <a:schemeClr val="bg1"/>
                    </a:fgClr>
                    <a:bgClr>
                      <a:schemeClr val="tx1"/>
                    </a:bgClr>
                  </a:pattFill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交</a:t>
              </a:r>
              <a:endParaRPr lang="ja-JP" altLang="en-US" sz="7200" b="1" cap="none" spc="0" dirty="0">
                <a:ln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4496919" y="237382"/>
              <a:ext cx="1687049" cy="11806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72000">
              <a:spAutoFit/>
            </a:bodyPr>
            <a:lstStyle/>
            <a:p>
              <a:pPr algn="ctr"/>
              <a:r>
                <a:rPr lang="ja-JP" altLang="en-US" sz="7200" b="1" cap="none" spc="0" dirty="0" smtClean="0">
                  <a:ln/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大　</a:t>
              </a:r>
              <a:endParaRPr lang="ja-JP" altLang="en-US" sz="7200" b="1" cap="none" spc="0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-296306" y="237382"/>
              <a:ext cx="1534882" cy="11806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72000">
              <a:spAutoFit/>
            </a:bodyPr>
            <a:lstStyle/>
            <a:p>
              <a:pPr algn="ctr"/>
              <a:r>
                <a:rPr lang="ja-JP" altLang="en-US" sz="7200" b="1" dirty="0" smtClean="0">
                  <a:ln/>
                  <a:effectLst>
                    <a:outerShdw blurRad="38100" dist="19050" dir="2700000" algn="tl" rotWithShape="0">
                      <a:schemeClr val="dk1">
                        <a:lumMod val="50000"/>
                        <a:alpha val="40000"/>
                      </a:schemeClr>
                    </a:outerShdw>
                  </a:effectLst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ペ</a:t>
              </a:r>
              <a:endParaRPr lang="ja-JP" altLang="en-US" sz="7200" b="1" cap="none" spc="0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05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823</Words>
  <Application>Microsoft Office PowerPoint</Application>
  <PresentationFormat>A4 210 x 297 mm</PresentationFormat>
  <Paragraphs>84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HGP創英角ﾎﾟｯﾌﾟ体</vt:lpstr>
      <vt:lpstr>HGS創英角ﾎﾟｯﾌﾟ体</vt:lpstr>
      <vt:lpstr>HG丸ｺﾞｼｯｸM-PRO</vt:lpstr>
      <vt:lpstr>Meiryo UI</vt:lpstr>
      <vt:lpstr>ＭＳ Ｐゴシック</vt:lpstr>
      <vt:lpstr>UD デジタル 教科書体 N-B</vt:lpstr>
      <vt:lpstr>UD デジタル 教科書体 NK-B</vt:lpstr>
      <vt:lpstr>UD デジタル 教科書体 NP-B</vt:lpstr>
      <vt:lpstr>UD デジタル 教科書体 NP-R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yspc</dc:creator>
  <cp:lastModifiedBy>久保田 麻紀</cp:lastModifiedBy>
  <cp:revision>217</cp:revision>
  <cp:lastPrinted>2025-05-28T07:34:16Z</cp:lastPrinted>
  <dcterms:created xsi:type="dcterms:W3CDTF">2017-04-11T01:26:08Z</dcterms:created>
  <dcterms:modified xsi:type="dcterms:W3CDTF">2025-05-28T07:34:19Z</dcterms:modified>
</cp:coreProperties>
</file>